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6" r:id="rId2"/>
    <p:sldId id="298" r:id="rId3"/>
    <p:sldId id="299" r:id="rId4"/>
    <p:sldId id="300" r:id="rId5"/>
    <p:sldId id="295" r:id="rId6"/>
    <p:sldId id="309" r:id="rId7"/>
    <p:sldId id="313" r:id="rId8"/>
    <p:sldId id="306" r:id="rId9"/>
    <p:sldId id="307" r:id="rId10"/>
    <p:sldId id="314" r:id="rId11"/>
    <p:sldId id="315" r:id="rId12"/>
    <p:sldId id="316" r:id="rId13"/>
    <p:sldId id="317" r:id="rId14"/>
    <p:sldId id="318" r:id="rId15"/>
    <p:sldId id="319" r:id="rId16"/>
    <p:sldId id="281" r:id="rId17"/>
    <p:sldId id="325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7068B-AC5C-456F-9561-54C0AD1171C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E5F32-7CF0-4CCC-A97F-642D560805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63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0" name="Google Shape;56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8" name="Google Shape;62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1C80-8FB1-87A6-6B3B-2558E94DB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C9B11-D525-D795-115D-F1A0048F3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BD49-559F-449D-AC09-AD00058E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F779-642C-BD55-181C-EA498851E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03E18-1525-51E5-5FCE-EE7882C5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01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222C-B88D-04E7-1FD2-F568D002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BD4F0-3B6E-7490-9257-C20B77CFA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AED71-7EBB-C52F-33AD-0D1F8DE4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935A-7490-AFF1-01CD-011B0AA9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E8C9-8356-92FB-5B2F-5CF11847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72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4A022-52B2-B7A7-9A1F-779E544DC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4BC1C-48E0-3739-F538-87B699370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25386-15EE-115B-076C-F227B5873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CED57-E883-C01A-5C40-60750DB3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B6E1D-A694-D277-6051-9DF12D29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27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E0C5-B8B0-DAAF-0058-866FB5C0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876E-6C99-8557-BA22-1BD22BC8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52CE-230A-6475-B174-CB8686B0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A71A1-2CB7-4708-198D-0B04737E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35C6-477E-A37F-CE44-61C52086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7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5B5-64F6-FDF1-8C1F-9C0FAB16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156CD-D4AE-FD22-9D4C-61FBC6898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204F7-F7A5-CC61-F50B-BA4BA24C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B05B4-572A-C7FF-F834-64D65BB0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B06B4-3603-C27B-D58F-96B1DF7D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59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FD34-5792-88FF-A030-4206AF8E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B96F-85E6-8F10-E122-19827889F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6D6A3-3D97-4933-B970-68FA857EA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70E91-A6DD-6548-1525-D4B7E6C7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0E3B3-2757-6FE6-ED28-71E10403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43E1B-50E6-D3DC-00A1-977F4A20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5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4DEA-92C0-1FAF-C9BE-DBB1EBA6D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9AF48-21D3-2300-9A82-0E1B12C1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20BA3-8344-3FBF-F773-CCF886FA4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35BDF-0B3A-6836-617C-370EE2178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53166-C2CE-C7FC-0301-7E08B3A4D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91BB8-7CE6-D026-6F4B-D0CEC0D2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BFEB8-7DA2-CB8B-8D0C-D6F79418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531B1-6097-0F6B-F8C1-2C7BA614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14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E3AB-3FD2-0F7D-9EC3-1C8C152D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D0832-6D9D-A2C5-FB6B-A402433F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817F-9F75-1681-7E49-1E9D9096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D50BB-968F-1F9B-43A8-38ED35F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1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EC124-89AD-FBC4-EA24-E09AB53C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57C91-0884-E9BA-1899-6DF0AFB0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35BE-96AB-3DBD-8719-D7F7AA5A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08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D61D-2E20-710C-39BA-E860B73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010F-E00E-83F9-BB8A-82127652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18BA0-754A-7D8D-7005-953435EE6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AF63-D98B-A3F4-8B0C-14C618AD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3D19-ADB0-BFBC-9FE4-17A56FED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1D68E-2983-CB4F-E48E-AB720E49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9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EB75-BBC3-6FC9-B5A5-333FC06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5CDF7-C2BD-D491-9C3B-D894D9CA9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BC579-FA4C-9CBA-39CC-C5BCF0FDF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AC80F-4404-7BE7-3E7F-C14093EB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1975-A1FC-6FB3-5DC8-108B255A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86C25-23DC-B848-6E46-37FAE50C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84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EEE37-63B9-215E-3268-9E8C5A85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1C082-FA2E-219E-4FB2-5884DE361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9E94-4D3C-A57A-762A-4048881A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F724-5F60-428B-98FF-3335FD7A52EB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79F56-5BFE-F0C2-00EB-8F98B9F2E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869F0-D0A9-3911-F0DB-8D93532CD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5894-4984-4699-A42C-1F052E243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62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135" y="345515"/>
            <a:ext cx="418465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What</a:t>
            </a:r>
            <a:r>
              <a:rPr sz="3600" b="1" dirty="0">
                <a:solidFill>
                  <a:schemeClr val="accent4"/>
                </a:solidFill>
              </a:rPr>
              <a:t> </a:t>
            </a:r>
            <a:r>
              <a:rPr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is DevOps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5688C-CCFA-4729-9691-4AD099AA3E82}"/>
              </a:ext>
            </a:extLst>
          </p:cNvPr>
          <p:cNvSpPr txBox="1"/>
          <p:nvPr/>
        </p:nvSpPr>
        <p:spPr>
          <a:xfrm>
            <a:off x="595901" y="1500027"/>
            <a:ext cx="104899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DevOps is the combination of cultural philosophies, practices, and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Increases an organization’s ability to deliver applications and services at high velocity evolving and improving products at a faster 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Enables organizations to better serve their customers and compete more effectively in the market.</a:t>
            </a:r>
            <a:endParaRPr lang="en-IN" sz="2200" dirty="0">
              <a:latin typeface="+mj-lt"/>
            </a:endParaRPr>
          </a:p>
        </p:txBody>
      </p:sp>
      <p:pic>
        <p:nvPicPr>
          <p:cNvPr id="21506" name="Picture 2" descr="What is DevOps?">
            <a:extLst>
              <a:ext uri="{FF2B5EF4-FFF2-40B4-BE49-F238E27FC236}">
                <a16:creationId xmlns:a16="http://schemas.microsoft.com/office/drawing/2014/main" id="{496E2D5B-2CA1-4E6F-8766-6F13B347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6" y="3998360"/>
            <a:ext cx="10789807" cy="1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78A1E-CE68-4E20-9B4D-F27342D3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8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44A5-9CFE-F893-A9C3-603046E8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21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Why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invest in DevOps?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5E87B7A-7CCB-9F66-7181-8DCE063CB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53311"/>
              </p:ext>
            </p:extLst>
          </p:nvPr>
        </p:nvGraphicFramePr>
        <p:xfrm>
          <a:off x="1582078" y="1205021"/>
          <a:ext cx="5308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5308560" imgH="3664080" progId="PBrush">
                  <p:embed/>
                </p:oleObj>
              </mc:Choice>
              <mc:Fallback>
                <p:oleObj name="Bitmap Image" r:id="rId3" imgW="5308560" imgH="3664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2078" y="1205021"/>
                        <a:ext cx="5308600" cy="3663950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067E7B-4715-9B9B-6FE7-1301F8302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510476"/>
              </p:ext>
            </p:extLst>
          </p:nvPr>
        </p:nvGraphicFramePr>
        <p:xfrm>
          <a:off x="1553503" y="4964004"/>
          <a:ext cx="53657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5" imgW="5365800" imgH="1378080" progId="PBrush">
                  <p:embed/>
                </p:oleObj>
              </mc:Choice>
              <mc:Fallback>
                <p:oleObj name="Bitmap Image" r:id="rId5" imgW="5365800" imgH="137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3503" y="4964004"/>
                        <a:ext cx="5365750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2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52B3-3A24-9740-D0E0-C2CD31B5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Career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Progression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449948-A5B1-65D7-2895-7A67E5D38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60349"/>
              </p:ext>
            </p:extLst>
          </p:nvPr>
        </p:nvGraphicFramePr>
        <p:xfrm>
          <a:off x="838200" y="2051602"/>
          <a:ext cx="9331790" cy="309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321160" imgH="1765440" progId="PBrush">
                  <p:embed/>
                </p:oleObj>
              </mc:Choice>
              <mc:Fallback>
                <p:oleObj name="Bitmap Image" r:id="rId3" imgW="5321160" imgH="176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051602"/>
                        <a:ext cx="9331790" cy="3095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0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C286-2595-1BFC-BD35-DDA168BA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3" y="97997"/>
            <a:ext cx="10139167" cy="76560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Global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DevOps Market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0B46C46-FCA4-59C4-D85D-790FE5DF5F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755358"/>
              </p:ext>
            </p:extLst>
          </p:nvPr>
        </p:nvGraphicFramePr>
        <p:xfrm>
          <a:off x="1273807" y="860847"/>
          <a:ext cx="8106157" cy="513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5702400" imgH="3613320" progId="PBrush">
                  <p:embed/>
                </p:oleObj>
              </mc:Choice>
              <mc:Fallback>
                <p:oleObj name="Bitmap Image" r:id="rId3" imgW="5702400" imgH="3613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807" y="860847"/>
                        <a:ext cx="8106157" cy="513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1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3C988-5DF9-E44E-A89A-A54290426D8F}"/>
              </a:ext>
            </a:extLst>
          </p:cNvPr>
          <p:cNvSpPr txBox="1"/>
          <p:nvPr/>
        </p:nvSpPr>
        <p:spPr>
          <a:xfrm>
            <a:off x="102742" y="298466"/>
            <a:ext cx="6893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Course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Highlights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17CC82-0262-89FD-4FE0-8CCA3A112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32588"/>
              </p:ext>
            </p:extLst>
          </p:nvPr>
        </p:nvGraphicFramePr>
        <p:xfrm>
          <a:off x="1140431" y="1488959"/>
          <a:ext cx="9097112" cy="4716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5499000" imgH="2851200" progId="PBrush">
                  <p:embed/>
                </p:oleObj>
              </mc:Choice>
              <mc:Fallback>
                <p:oleObj name="Bitmap Image" r:id="rId3" imgW="5499000" imgH="285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0431" y="1488959"/>
                        <a:ext cx="9097112" cy="4716632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059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822ED-D102-2CD7-F2B3-BB69B478B000}"/>
              </a:ext>
            </a:extLst>
          </p:cNvPr>
          <p:cNvSpPr txBox="1"/>
          <p:nvPr/>
        </p:nvSpPr>
        <p:spPr>
          <a:xfrm>
            <a:off x="381475" y="0"/>
            <a:ext cx="8034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Tools</a:t>
            </a:r>
            <a:r>
              <a:rPr lang="en-IN" sz="4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Covered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BA48265-75BA-EE65-A6A5-10CA904C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687295"/>
              </p:ext>
            </p:extLst>
          </p:nvPr>
        </p:nvGraphicFramePr>
        <p:xfrm>
          <a:off x="1866852" y="949854"/>
          <a:ext cx="6887681" cy="480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5384880" imgH="3753000" progId="PBrush">
                  <p:embed/>
                </p:oleObj>
              </mc:Choice>
              <mc:Fallback>
                <p:oleObj name="Bitmap Image" r:id="rId3" imgW="538488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6852" y="949854"/>
                        <a:ext cx="6887681" cy="4800259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97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1A912-DC06-D646-1F10-E2E142B9FC5F}"/>
              </a:ext>
            </a:extLst>
          </p:cNvPr>
          <p:cNvSpPr txBox="1"/>
          <p:nvPr/>
        </p:nvSpPr>
        <p:spPr>
          <a:xfrm>
            <a:off x="81622" y="221180"/>
            <a:ext cx="6298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Value Added Courses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F259966-18C5-E6BB-9690-0D50396CD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936206"/>
              </p:ext>
            </p:extLst>
          </p:nvPr>
        </p:nvGraphicFramePr>
        <p:xfrm>
          <a:off x="1620938" y="991848"/>
          <a:ext cx="7182278" cy="4874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5295960" imgH="3594240" progId="PBrush">
                  <p:embed/>
                </p:oleObj>
              </mc:Choice>
              <mc:Fallback>
                <p:oleObj name="Bitmap Image" r:id="rId3" imgW="5295960" imgH="3594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0938" y="991848"/>
                        <a:ext cx="7182278" cy="4874304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6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7"/>
          <p:cNvSpPr txBox="1"/>
          <p:nvPr/>
        </p:nvSpPr>
        <p:spPr>
          <a:xfrm>
            <a:off x="62250" y="0"/>
            <a:ext cx="6826229" cy="74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50" rIns="109725" bIns="5485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000"/>
              <a:buFont typeface="Times New Roman"/>
              <a:buNone/>
            </a:pPr>
            <a:r>
              <a:rPr lang="en-US" sz="4000" dirty="0">
                <a:solidFill>
                  <a:srgbClr val="FF9300"/>
                </a:solidFill>
                <a:latin typeface="Times New Roman"/>
                <a:cs typeface="Times New Roman"/>
                <a:sym typeface="Times New Roman"/>
              </a:rPr>
              <a:t>Projects</a:t>
            </a:r>
            <a:endParaRPr sz="4000" dirty="0">
              <a:solidFill>
                <a:srgbClr val="FF9300"/>
              </a:solidFill>
              <a:latin typeface="Times New Roman"/>
              <a:cs typeface="Times New Roman"/>
              <a:sym typeface="Arial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6754840" y="2132799"/>
            <a:ext cx="52762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Real life data Projects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Mentor team will guide execution of projects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Regular project review meetings and  deadlines for each phase of the project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Participants will be creating and configuring Pipelines using CI/CD best practices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DD2B6C-2090-C8E0-41DA-14ED6891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" y="1612942"/>
            <a:ext cx="6030766" cy="3421334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4565D-6106-1493-710C-1C4B9D0ADD21}"/>
              </a:ext>
            </a:extLst>
          </p:cNvPr>
          <p:cNvSpPr txBox="1"/>
          <p:nvPr/>
        </p:nvSpPr>
        <p:spPr>
          <a:xfrm>
            <a:off x="334576" y="270543"/>
            <a:ext cx="729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CB5776-83D8-D746-7BA9-83005EA77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589793"/>
              </p:ext>
            </p:extLst>
          </p:nvPr>
        </p:nvGraphicFramePr>
        <p:xfrm>
          <a:off x="4893258" y="270543"/>
          <a:ext cx="3879458" cy="556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3067200" imgH="4400640" progId="PBrush">
                  <p:embed/>
                </p:oleObj>
              </mc:Choice>
              <mc:Fallback>
                <p:oleObj name="Bitmap Image" r:id="rId3" imgW="306720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3258" y="270543"/>
                        <a:ext cx="3879458" cy="5566179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40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/>
          <p:nvPr/>
        </p:nvSpPr>
        <p:spPr>
          <a:xfrm>
            <a:off x="4899999" y="2721114"/>
            <a:ext cx="37444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Thank</a:t>
            </a:r>
            <a:r>
              <a:rPr lang="en-US" sz="4000" b="0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0" i="0" u="none" strike="noStrike" cap="none" dirty="0">
                <a:solidFill>
                  <a:srgbClr val="FF93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</a:t>
            </a:r>
            <a:r>
              <a:rPr lang="en-US" sz="4000" dirty="0">
                <a:solidFill>
                  <a:srgbClr val="FF9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ou</a:t>
            </a:r>
            <a:endParaRPr sz="4000" dirty="0">
              <a:solidFill>
                <a:srgbClr val="FF93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39DD-3669-4F41-932F-921E0FFC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79" y="231296"/>
            <a:ext cx="56384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Developer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7FA5-CAAA-4C37-A2B5-1F195801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7" y="1850366"/>
            <a:ext cx="10787605" cy="3157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CABE2-9EBA-4E3D-85BC-4A79455A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5CF9-6DA5-4652-8D9F-EA3ABDBE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9" y="123865"/>
            <a:ext cx="54098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Operations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262E7-6E4C-4358-9DA2-FF0BF8CE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A67995-B68A-4E27-90F9-6530ED8861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" y="1258888"/>
          <a:ext cx="10490200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10490040" imgH="4336920" progId="Paint.Picture">
                  <p:embed/>
                </p:oleObj>
              </mc:Choice>
              <mc:Fallback>
                <p:oleObj name="Bitmap Image" r:id="rId3" imgW="10490040" imgH="43369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A67995-B68A-4E27-90F9-6530ED886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0900" y="1258888"/>
                        <a:ext cx="10490200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0D22C-6F3E-437E-AD07-50C9B3E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1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DFFDE8B-B57D-4883-B985-00EA51B1AC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6313" y="1432158"/>
          <a:ext cx="7329581" cy="452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3" imgW="5695920" imgH="3517920" progId="Paint.Picture">
                  <p:embed/>
                </p:oleObj>
              </mc:Choice>
              <mc:Fallback>
                <p:oleObj name="Bitmap Image" r:id="rId3" imgW="5695920" imgH="35179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DFFDE8B-B57D-4883-B985-00EA51B1AC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6313" y="1432158"/>
                        <a:ext cx="7329581" cy="4526854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5B853C7-DFAA-49E5-B173-38CA4FF47727}"/>
              </a:ext>
            </a:extLst>
          </p:cNvPr>
          <p:cNvSpPr txBox="1"/>
          <p:nvPr/>
        </p:nvSpPr>
        <p:spPr>
          <a:xfrm>
            <a:off x="380144" y="287676"/>
            <a:ext cx="834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Business</a:t>
            </a:r>
            <a:r>
              <a:rPr lang="en-IN" sz="3600" b="1" dirty="0">
                <a:latin typeface="+mj-lt"/>
              </a:rPr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cs typeface="Times New Roman"/>
              </a:rPr>
              <a:t>Benefits of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8D48-3771-4415-9820-489DCE7C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6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C33-3995-4F63-9FA7-B54D8518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8" y="261991"/>
            <a:ext cx="5333620" cy="110799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DevOps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Adoption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3D005-0DE1-47B0-B11B-74F09E2495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1687513"/>
          <a:ext cx="10147300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10147320" imgH="3479760" progId="Paint.Picture">
                  <p:embed/>
                </p:oleObj>
              </mc:Choice>
              <mc:Fallback>
                <p:oleObj name="Bitmap Image" r:id="rId3" imgW="10147320" imgH="34797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73D005-0DE1-47B0-B11B-74F09E2495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350" y="1687513"/>
                        <a:ext cx="10147300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D328C-0187-4FE5-92ED-7F86D022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03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F0A79-B0D4-42D4-9E7F-9AD8D08D5740}"/>
              </a:ext>
            </a:extLst>
          </p:cNvPr>
          <p:cNvSpPr txBox="1"/>
          <p:nvPr/>
        </p:nvSpPr>
        <p:spPr>
          <a:xfrm>
            <a:off x="369870" y="234956"/>
            <a:ext cx="744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DevOps</a:t>
            </a:r>
            <a:r>
              <a:rPr lang="en-IN" sz="3600" b="1" dirty="0">
                <a:latin typeface="+mj-lt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Lifecycle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E5E7383E-78AD-4557-BF83-D3A83E1A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68" y="1417511"/>
            <a:ext cx="7798439" cy="38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A40E0-95BF-4A2A-B5F8-3ABFB1D8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51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ow to Become an DevOps Engineer in 2020 | by Shane Shown | The Startup |  Medium">
            <a:extLst>
              <a:ext uri="{FF2B5EF4-FFF2-40B4-BE49-F238E27FC236}">
                <a16:creationId xmlns:a16="http://schemas.microsoft.com/office/drawing/2014/main" id="{25E033B0-45F8-44D3-BEAF-B44D42CA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37" y="1089757"/>
            <a:ext cx="102489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4FE8E-EF16-47B6-954D-346622A7B983}"/>
              </a:ext>
            </a:extLst>
          </p:cNvPr>
          <p:cNvSpPr txBox="1"/>
          <p:nvPr/>
        </p:nvSpPr>
        <p:spPr>
          <a:xfrm>
            <a:off x="462337" y="236306"/>
            <a:ext cx="407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DevOps</a:t>
            </a:r>
            <a:r>
              <a:rPr lang="en-IN" sz="3600" b="1" dirty="0">
                <a:latin typeface="+mj-lt"/>
              </a:rPr>
              <a:t> </a:t>
            </a:r>
            <a:r>
              <a:rPr lang="en-IN" sz="3600" dirty="0">
                <a:solidFill>
                  <a:srgbClr val="FF9300"/>
                </a:solidFill>
                <a:latin typeface="Times New Roman"/>
                <a:cs typeface="Times New Roman"/>
              </a:rPr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AB674-EA82-4EFB-8649-0AD3D6A1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4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3E98-3B60-486F-954C-8D2095D6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06" y="103598"/>
            <a:ext cx="4800220" cy="1107996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DevOps</a:t>
            </a:r>
            <a:r>
              <a:rPr lang="en-IN" sz="3600" b="1" dirty="0"/>
              <a:t> </a:t>
            </a:r>
            <a:r>
              <a:rPr lang="en-IN" sz="4000" dirty="0">
                <a:solidFill>
                  <a:srgbClr val="FF9300"/>
                </a:solidFill>
                <a:latin typeface="Times New Roman"/>
                <a:ea typeface="+mn-ea"/>
                <a:cs typeface="Times New Roman"/>
              </a:rPr>
              <a:t>Engineer Skills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BE9AF3E-A522-4A66-97D6-6E33AF773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6013" y="1828800"/>
          <a:ext cx="8225905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3" imgW="7416720" imgH="4191120" progId="Paint.Picture">
                  <p:embed/>
                </p:oleObj>
              </mc:Choice>
              <mc:Fallback>
                <p:oleObj name="Bitmap Image" r:id="rId3" imgW="7416720" imgH="4191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BE9AF3E-A522-4A66-97D6-6E33AF773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6013" y="1828800"/>
                        <a:ext cx="8225905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44D65-50A9-46E4-8EC2-8DAC059D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5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09FBB1A4-B9C0-45C0-8829-E3C53E797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00874"/>
            <a:ext cx="1046797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D6AB1-C43D-4859-BA1A-B943C1AB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032F-3989-4666-8938-73B48C034FB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1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136</Words>
  <Application>Microsoft Office PowerPoint</Application>
  <PresentationFormat>Widescreen</PresentationFormat>
  <Paragraphs>35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Times New Roman</vt:lpstr>
      <vt:lpstr>Office Theme</vt:lpstr>
      <vt:lpstr>Bitmap Image</vt:lpstr>
      <vt:lpstr>What is DevOps</vt:lpstr>
      <vt:lpstr>Developer Challenges</vt:lpstr>
      <vt:lpstr>Operations Challenges</vt:lpstr>
      <vt:lpstr>PowerPoint Presentation</vt:lpstr>
      <vt:lpstr>DevOps Adoption</vt:lpstr>
      <vt:lpstr>PowerPoint Presentation</vt:lpstr>
      <vt:lpstr>PowerPoint Presentation</vt:lpstr>
      <vt:lpstr>DevOps Engineer Skills</vt:lpstr>
      <vt:lpstr>PowerPoint Presentation</vt:lpstr>
      <vt:lpstr>Why invest in DevOps?</vt:lpstr>
      <vt:lpstr>Career Progression</vt:lpstr>
      <vt:lpstr>Global DevOps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Gaajula</dc:creator>
  <cp:lastModifiedBy>Murali Mohan M</cp:lastModifiedBy>
  <cp:revision>10</cp:revision>
  <dcterms:created xsi:type="dcterms:W3CDTF">2022-10-16T07:00:17Z</dcterms:created>
  <dcterms:modified xsi:type="dcterms:W3CDTF">2024-06-07T03:33:31Z</dcterms:modified>
</cp:coreProperties>
</file>